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70" r:id="rId9"/>
    <p:sldId id="266" r:id="rId10"/>
    <p:sldId id="262" r:id="rId11"/>
    <p:sldId id="269" r:id="rId12"/>
    <p:sldId id="267" r:id="rId13"/>
    <p:sldId id="263" r:id="rId14"/>
    <p:sldId id="271" r:id="rId15"/>
    <p:sldId id="268" r:id="rId16"/>
    <p:sldId id="264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8"/>
    <p:restoredTop sz="94694"/>
  </p:normalViewPr>
  <p:slideViewPr>
    <p:cSldViewPr snapToGrid="0">
      <p:cViewPr varScale="1">
        <p:scale>
          <a:sx n="63" d="100"/>
          <a:sy n="63" d="100"/>
        </p:scale>
        <p:origin x="103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Bynke" userId="98e121a1-b6e3-46df-a973-c409e773c78f" providerId="ADAL" clId="{5F77BF3D-6D85-410C-B423-B99DE78B9200}"/>
    <pc:docChg chg="modSld">
      <pc:chgData name="Siri Bynke" userId="98e121a1-b6e3-46df-a973-c409e773c78f" providerId="ADAL" clId="{5F77BF3D-6D85-410C-B423-B99DE78B9200}" dt="2025-01-29T13:10:16.664" v="7" actId="478"/>
      <pc:docMkLst>
        <pc:docMk/>
      </pc:docMkLst>
      <pc:sldChg chg="delSp modAnim">
        <pc:chgData name="Siri Bynke" userId="98e121a1-b6e3-46df-a973-c409e773c78f" providerId="ADAL" clId="{5F77BF3D-6D85-410C-B423-B99DE78B9200}" dt="2025-01-29T13:08:00.010" v="0" actId="478"/>
        <pc:sldMkLst>
          <pc:docMk/>
          <pc:sldMk cId="625061019" sldId="259"/>
        </pc:sldMkLst>
      </pc:sldChg>
      <pc:sldChg chg="modSp mod">
        <pc:chgData name="Siri Bynke" userId="98e121a1-b6e3-46df-a973-c409e773c78f" providerId="ADAL" clId="{5F77BF3D-6D85-410C-B423-B99DE78B9200}" dt="2025-01-29T13:09:13.590" v="1" actId="207"/>
        <pc:sldMkLst>
          <pc:docMk/>
          <pc:sldMk cId="845517693" sldId="260"/>
        </pc:sldMkLst>
      </pc:sldChg>
      <pc:sldChg chg="delSp modAnim">
        <pc:chgData name="Siri Bynke" userId="98e121a1-b6e3-46df-a973-c409e773c78f" providerId="ADAL" clId="{5F77BF3D-6D85-410C-B423-B99DE78B9200}" dt="2025-01-29T13:09:20.580" v="2" actId="478"/>
        <pc:sldMkLst>
          <pc:docMk/>
          <pc:sldMk cId="693251522" sldId="261"/>
        </pc:sldMkLst>
      </pc:sldChg>
      <pc:sldChg chg="delSp modAnim">
        <pc:chgData name="Siri Bynke" userId="98e121a1-b6e3-46df-a973-c409e773c78f" providerId="ADAL" clId="{5F77BF3D-6D85-410C-B423-B99DE78B9200}" dt="2025-01-29T13:10:16.664" v="7" actId="478"/>
        <pc:sldMkLst>
          <pc:docMk/>
          <pc:sldMk cId="1544452830" sldId="262"/>
        </pc:sldMkLst>
      </pc:sldChg>
      <pc:sldChg chg="delSp modAnim">
        <pc:chgData name="Siri Bynke" userId="98e121a1-b6e3-46df-a973-c409e773c78f" providerId="ADAL" clId="{5F77BF3D-6D85-410C-B423-B99DE78B9200}" dt="2025-01-29T13:10:05.907" v="6" actId="478"/>
        <pc:sldMkLst>
          <pc:docMk/>
          <pc:sldMk cId="2961146615" sldId="263"/>
        </pc:sldMkLst>
      </pc:sldChg>
      <pc:sldChg chg="modSp mod">
        <pc:chgData name="Siri Bynke" userId="98e121a1-b6e3-46df-a973-c409e773c78f" providerId="ADAL" clId="{5F77BF3D-6D85-410C-B423-B99DE78B9200}" dt="2025-01-29T13:09:31.685" v="3" actId="207"/>
        <pc:sldMkLst>
          <pc:docMk/>
          <pc:sldMk cId="1177986419" sldId="266"/>
        </pc:sldMkLst>
      </pc:sldChg>
      <pc:sldChg chg="modSp mod">
        <pc:chgData name="Siri Bynke" userId="98e121a1-b6e3-46df-a973-c409e773c78f" providerId="ADAL" clId="{5F77BF3D-6D85-410C-B423-B99DE78B9200}" dt="2025-01-29T13:09:41.717" v="4" actId="207"/>
        <pc:sldMkLst>
          <pc:docMk/>
          <pc:sldMk cId="3147528849" sldId="267"/>
        </pc:sldMkLst>
      </pc:sldChg>
      <pc:sldChg chg="modSp mod">
        <pc:chgData name="Siri Bynke" userId="98e121a1-b6e3-46df-a973-c409e773c78f" providerId="ADAL" clId="{5F77BF3D-6D85-410C-B423-B99DE78B9200}" dt="2025-01-29T13:09:50.664" v="5" actId="207"/>
        <pc:sldMkLst>
          <pc:docMk/>
          <pc:sldMk cId="3454070674" sldId="268"/>
        </pc:sldMkLst>
      </pc:sldChg>
    </pc:docChg>
  </pc:docChgLst>
  <pc:docChgLst>
    <pc:chgData name="Siri Bynke" userId="98e121a1-b6e3-46df-a973-c409e773c78f" providerId="ADAL" clId="{9FA24BFD-0E40-4702-A162-09640236BA5A}"/>
    <pc:docChg chg="mod">
      <pc:chgData name="Siri Bynke" userId="98e121a1-b6e3-46df-a973-c409e773c78f" providerId="ADAL" clId="{9FA24BFD-0E40-4702-A162-09640236BA5A}" dt="2025-05-23T09:00:04.429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D7FF9-2EDF-5E42-8BD5-EC88819F000F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A323-21BC-5D4A-B4E5-C14EDDE3AB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A323-21BC-5D4A-B4E5-C14EDDE3AB3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1771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A323-21BC-5D4A-B4E5-C14EDDE3AB3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86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A323-21BC-5D4A-B4E5-C14EDDE3AB3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318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5053BF-3551-1A96-8486-55ACCE133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F7A0BA-5DED-2419-D801-0926BBE9A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56737E-6E0E-FF4C-2FF8-F9C73AE1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D9DAB-893A-553B-9A40-99DF71CD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CFCEF7-862A-8F49-7441-D769B1A1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703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F6C310-ADB1-CAE0-53EC-8AF12EE3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A90653-80B6-753F-455F-EEAB9AC8B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3B03D5-2D99-4E57-41D3-418984D8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EC0F24-BD76-21BF-7846-24B03546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3F3315-FAC7-8E5E-E598-52EE9971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472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3667ED0-5AF2-3CD6-BAD0-C683F1C0F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EE5618E-E352-42AF-6690-26B84D84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810FBD-D742-8B10-0AE5-346DAB2F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702F23-69ED-642C-47CB-70749DC5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D0799C-C4D7-90F3-5E0B-EFA55929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292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DB6E9-7BEF-928E-A209-6E1C3AC3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840CC1-3455-6561-8A8B-E84201EE6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3568B1-798A-35BA-57EC-BC4519A8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436E5-E99E-707C-1E58-5DE89616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799508-BC60-D26B-DB61-048BB682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264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B02B68-433F-4364-1EF1-9BB7DD1C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A20BAC-B31E-6583-3ECD-10D5F0D95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FA369B-36DE-E74A-993D-6059BF39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7D9C71-B9E9-85EC-1738-4470D192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D7090E-3BAD-4B5C-53CB-B932C6A2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081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5BCB4-3966-1A40-89B8-09341785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F08AE8-97E4-C29A-49AF-1F22943F7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E34C357-F925-1DC9-1F9B-98FE64184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3D8352A-FA38-0661-97D8-D7285B13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CC68EC-CBCA-8C38-1A08-48D7F1BF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2DA009-D563-E02C-9583-4E8BDBF3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9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A70AE5-FAD2-AF0D-829F-211A60CA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6387BF-3A5E-61CE-A70B-1B14EA0A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FAFE2A-EECA-49FF-D843-D4F844C2A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50B6C8-3855-90A3-4F83-38B8BCC96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2C4989-A02E-4EC6-EE49-CC51FEF3B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16A10C0-E9A0-F9DD-AA0F-8CD94D13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66107D9-0BF5-044D-136A-57543A89E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ABB2A1-059D-A715-DB6E-CD524180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42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F3C1ED-7521-5295-1016-E79C8E42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75B1C5B-9717-3895-950F-5F6B6C06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E64B4D4-F455-6B29-297E-7D2F5C78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3359EB-8D5A-3156-B1A5-FA513C81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139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0D6D133-AA08-988A-5287-FF63D7A6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2A1ADD-60C8-15B7-1133-1825EA01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D3BC64-7D09-99D0-CFBB-F5BCBE84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4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796D47-8949-E00D-E6C0-84D3522D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3D5526-2FFF-5EAB-B9F8-AF7F47021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078EB1-C3CD-DF4E-4120-6BF93730C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FC7603-B2E8-D73B-C9A6-93A8AEE1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82A9286-737B-A1AE-5B3E-E641D616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61BB04-73FC-AE61-6CF9-109FC7A1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25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99BBC3-0D5D-E0D6-A70D-063272F4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57CB064-2A18-EF0F-B335-7869BCC58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A525577-56FA-4BC2-2FF2-62021A282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9C7EF9-6BDA-DD7C-B6D4-B9B7A802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CD4AAD-CDC3-8E08-DBD4-FA76ADFEC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E139EB-C698-5CFD-419C-7FC63E28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9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D5B3176-1C6E-B2A0-12CD-586E2E75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3F48C7-D664-C098-EB33-3ABFC761B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14DB7F-6B67-94C7-E5E5-9D7FA2A13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F065F2-A8A2-4D4F-AEF6-C93EA0D01BE3}" type="datetimeFigureOut">
              <a:rPr lang="nb-NO" smtClean="0"/>
              <a:t>23.05.2025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CD170F-3823-FABE-43BC-F388E947A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54A725-4978-4687-515B-F12E638AC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3B1118-8189-2F41-BED6-FC392B717E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79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26901750?h=0db6d697ce&amp;amp;app_id=12296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27022998?h=fd6a83a1d1&amp;amp;app_id=12296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27022267?h=4d6afb8659&amp;amp;app_id=12296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26897986?h=1a2a9d03fb&amp;amp;app_id=1229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Menneskeansikt, person, portrett, Portrettfotografi&#10;&#10;Automatisk generert beskrivelse">
            <a:extLst>
              <a:ext uri="{FF2B5EF4-FFF2-40B4-BE49-F238E27FC236}">
                <a16:creationId xmlns:a16="http://schemas.microsoft.com/office/drawing/2014/main" id="{16CAACE7-02F2-AD7A-07C0-786337B5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e 6" descr="Et bilde som inneholder Font, tekst, Grafikk, skjermbilde&#10;&#10;Automatisk generert beskrivelse">
            <a:extLst>
              <a:ext uri="{FF2B5EF4-FFF2-40B4-BE49-F238E27FC236}">
                <a16:creationId xmlns:a16="http://schemas.microsoft.com/office/drawing/2014/main" id="{79227FE1-A073-4627-9E22-BCB7388F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12384" y="1538973"/>
            <a:ext cx="6748422" cy="379598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470B45A-4F4B-B1B9-7B78-EA87BDBB8613}"/>
              </a:ext>
            </a:extLst>
          </p:cNvPr>
          <p:cNvSpPr txBox="1"/>
          <p:nvPr/>
        </p:nvSpPr>
        <p:spPr>
          <a:xfrm>
            <a:off x="558766" y="5330877"/>
            <a:ext cx="618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TENK DEG OM</a:t>
            </a:r>
          </a:p>
          <a:p>
            <a:r>
              <a:rPr lang="nb-N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REFLEKSJONSOPPGAVER TIL HISTORIENE</a:t>
            </a:r>
          </a:p>
        </p:txBody>
      </p:sp>
      <p:pic>
        <p:nvPicPr>
          <p:cNvPr id="10" name="Bilde 9" descr="Et bilde som inneholder Font, skjermbilde, Grafikk, tekst&#10;&#10;Automatisk generert beskrivelse">
            <a:extLst>
              <a:ext uri="{FF2B5EF4-FFF2-40B4-BE49-F238E27FC236}">
                <a16:creationId xmlns:a16="http://schemas.microsoft.com/office/drawing/2014/main" id="{3BA94429-F3CA-1B51-A206-1BEE0D16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57" y="246999"/>
            <a:ext cx="1660144" cy="8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4EB2E-05D8-EAB6-28BD-C5F6F53BE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Menneskeansikt, person, klær, portrett&#10;&#10;Automatisk generert beskrivelse">
            <a:extLst>
              <a:ext uri="{FF2B5EF4-FFF2-40B4-BE49-F238E27FC236}">
                <a16:creationId xmlns:a16="http://schemas.microsoft.com/office/drawing/2014/main" id="{5EADCA3C-998C-BB7E-B49B-9E02C7C7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A2628B8-4D4A-FB86-DFD0-1D767B66784E}"/>
              </a:ext>
            </a:extLst>
          </p:cNvPr>
          <p:cNvSpPr txBox="1"/>
          <p:nvPr/>
        </p:nvSpPr>
        <p:spPr>
          <a:xfrm>
            <a:off x="538957" y="2890391"/>
            <a:ext cx="4898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THERESE JOHAUG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testet positivt høsten 2016, måtte ta sin straff og mistet et VM og et OL før hun gjorde et fantastisk comeback. Hun la opp. Men til Ski-VM i Trondheim er hun tilbake igjen.</a:t>
            </a:r>
          </a:p>
        </p:txBody>
      </p:sp>
    </p:spTree>
    <p:extLst>
      <p:ext uri="{BB962C8B-B14F-4D97-AF65-F5344CB8AC3E}">
        <p14:creationId xmlns:p14="http://schemas.microsoft.com/office/powerpoint/2010/main" val="15444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44C97-1516-226A-BDAD-2E315723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descr="Therese Johaug-Norsk tekst">
            <a:hlinkClick r:id="" action="ppaction://media"/>
            <a:extLst>
              <a:ext uri="{FF2B5EF4-FFF2-40B4-BE49-F238E27FC236}">
                <a16:creationId xmlns:a16="http://schemas.microsoft.com/office/drawing/2014/main" id="{15EBD0B5-7177-E402-38EC-6EF504749B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037D-6BA1-8D3A-FD0D-13E60019E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9938D01-D105-D961-94F3-E722731DF9DA}"/>
              </a:ext>
            </a:extLst>
          </p:cNvPr>
          <p:cNvSpPr/>
          <p:nvPr/>
        </p:nvSpPr>
        <p:spPr>
          <a:xfrm rot="16200000">
            <a:off x="5012526" y="-5021499"/>
            <a:ext cx="2160494" cy="12192000"/>
          </a:xfrm>
          <a:prstGeom prst="rect">
            <a:avLst/>
          </a:prstGeom>
          <a:solidFill>
            <a:srgbClr val="003C4D"/>
          </a:solidFill>
          <a:ln w="0">
            <a:noFill/>
          </a:ln>
          <a:effectLst>
            <a:outerShdw blurRad="226862" dist="94233" dir="10869141" sx="96000" sy="96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75FC752-C4DC-DBFD-6A1B-E40E2B566B44}"/>
              </a:ext>
            </a:extLst>
          </p:cNvPr>
          <p:cNvSpPr txBox="1"/>
          <p:nvPr/>
        </p:nvSpPr>
        <p:spPr>
          <a:xfrm>
            <a:off x="657007" y="1343233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HVA MENER DU?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3B1E28D-5DD6-1C5B-80E8-225D5C2567DA}"/>
              </a:ext>
            </a:extLst>
          </p:cNvPr>
          <p:cNvSpPr txBox="1"/>
          <p:nvPr/>
        </p:nvSpPr>
        <p:spPr>
          <a:xfrm>
            <a:off x="1511808" y="2733945"/>
            <a:ext cx="1002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Therese gikk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gjennom mye. Hvilke følelser tror du hun kjente på da hun 1) fikk informasjon om den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positive prøven, 2) ventet på resultatet av dopingsaken, og 3) fikk dommen – utestengelse i 18 måneder?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2B67C00-4767-42D1-4BCF-33409600C178}"/>
              </a:ext>
            </a:extLst>
          </p:cNvPr>
          <p:cNvSpPr txBox="1"/>
          <p:nvPr/>
        </p:nvSpPr>
        <p:spPr>
          <a:xfrm>
            <a:off x="1511808" y="3468236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Therese fikk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seg en lærepenge: At det ikke nytter å skylde på legen, at det er utøvers eget ansvar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hvilke legemidler man får i kroppen. Hvorfor tror du regelverket er laget slik?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9B72F12-A73C-42BC-505D-C4F7D8D3D7F1}"/>
              </a:ext>
            </a:extLst>
          </p:cNvPr>
          <p:cNvSpPr txBox="1"/>
          <p:nvPr/>
        </p:nvSpPr>
        <p:spPr>
          <a:xfrm>
            <a:off x="1511808" y="4936818"/>
            <a:ext cx="9355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Therese ble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trodd i to rettsinstanser. Likevel fikk hun 18 måneders utestengelse. Hvorfor tror du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at selv ubevisste brudd på dopingreglene gir straff? Og synes du det er riktig?</a:t>
            </a:r>
          </a:p>
          <a:p>
            <a:endParaRPr lang="nb-NO" sz="1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6F26CB9-CD20-E89A-EEE8-3557CF771A92}"/>
              </a:ext>
            </a:extLst>
          </p:cNvPr>
          <p:cNvSpPr txBox="1"/>
          <p:nvPr/>
        </p:nvSpPr>
        <p:spPr>
          <a:xfrm>
            <a:off x="1511808" y="4202527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Therese trente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hardt mens hun ventet på dommen i dopingsaken. Sett deg i hennes situasjon: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Hadde du klart å opprettholde treningen mens du ventet, og hva hadde motivert deg?</a:t>
            </a:r>
          </a:p>
        </p:txBody>
      </p:sp>
      <p:pic>
        <p:nvPicPr>
          <p:cNvPr id="15" name="Bilde 14" descr="Et bilde som inneholder skjermbilde, Grafikk, Fargerikt, design&#10;&#10;Automatisk generert beskrivelse">
            <a:extLst>
              <a:ext uri="{FF2B5EF4-FFF2-40B4-BE49-F238E27FC236}">
                <a16:creationId xmlns:a16="http://schemas.microsoft.com/office/drawing/2014/main" id="{CE61342C-ABF0-F6E7-F908-6D0202B4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494" y="5957298"/>
            <a:ext cx="1471706" cy="751290"/>
          </a:xfrm>
          <a:prstGeom prst="rect">
            <a:avLst/>
          </a:prstGeom>
        </p:spPr>
      </p:pic>
      <p:pic>
        <p:nvPicPr>
          <p:cNvPr id="3" name="Bilde 2" descr="Et bilde som inneholder Menneskeansikt, person, klær, portrett&#10;&#10;Automatisk generert beskrivelse">
            <a:extLst>
              <a:ext uri="{FF2B5EF4-FFF2-40B4-BE49-F238E27FC236}">
                <a16:creationId xmlns:a16="http://schemas.microsoft.com/office/drawing/2014/main" id="{46EA860D-318C-FDE0-FD08-87F3DB7C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960" y="149412"/>
            <a:ext cx="3726734" cy="2096288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241334" dist="50800" dir="12900000" kx="195000" ky="145000" algn="tl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13" name="Bilde 12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F6CD131E-82ED-E5CD-0A80-17B44240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2733945"/>
            <a:ext cx="553998" cy="553998"/>
          </a:xfrm>
          <a:prstGeom prst="rect">
            <a:avLst/>
          </a:prstGeom>
        </p:spPr>
      </p:pic>
      <p:pic>
        <p:nvPicPr>
          <p:cNvPr id="14" name="Bilde 13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2BE43B55-93B9-F556-DEF7-544012603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3468236"/>
            <a:ext cx="553998" cy="553998"/>
          </a:xfrm>
          <a:prstGeom prst="rect">
            <a:avLst/>
          </a:prstGeom>
        </p:spPr>
      </p:pic>
      <p:pic>
        <p:nvPicPr>
          <p:cNvPr id="17" name="Bilde 16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2D465316-5975-687C-CE94-231F43011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202527"/>
            <a:ext cx="553998" cy="553998"/>
          </a:xfrm>
          <a:prstGeom prst="rect">
            <a:avLst/>
          </a:prstGeom>
        </p:spPr>
      </p:pic>
      <p:pic>
        <p:nvPicPr>
          <p:cNvPr id="18" name="Bilde 17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3AF0F77A-6AC8-6122-0BFC-C851903D8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936818"/>
            <a:ext cx="553998" cy="553998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9A075DB-09F3-6B03-16CC-241760972A6E}"/>
              </a:ext>
            </a:extLst>
          </p:cNvPr>
          <p:cNvSpPr txBox="1"/>
          <p:nvPr/>
        </p:nvSpPr>
        <p:spPr>
          <a:xfrm>
            <a:off x="657007" y="1052990"/>
            <a:ext cx="298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THERESES HISTORIE</a:t>
            </a:r>
            <a:endParaRPr lang="nb-NO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2C0FC-E500-80E8-7D8E-1B5A01D52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enneskeansikt, person, klær, mann&#10;&#10;Automatisk generert beskrivelse">
            <a:extLst>
              <a:ext uri="{FF2B5EF4-FFF2-40B4-BE49-F238E27FC236}">
                <a16:creationId xmlns:a16="http://schemas.microsoft.com/office/drawing/2014/main" id="{FFB599BA-53A7-A3CC-2C32-24BF010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3B930C6-5679-0482-6A0B-3A87DA34AEED}"/>
              </a:ext>
            </a:extLst>
          </p:cNvPr>
          <p:cNvSpPr txBox="1"/>
          <p:nvPr/>
        </p:nvSpPr>
        <p:spPr>
          <a:xfrm>
            <a:off x="658547" y="2767280"/>
            <a:ext cx="4289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MAGNE SLØRDAHL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var </a:t>
            </a:r>
            <a:r>
              <a:rPr lang="nb-NO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dopingkontrollør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 VM 1997 da russiske Ljubov Jegorova ble dopingtatt. Denne vinteren er Magne tilbake i Granåsen, fortsatt som kontrollør for Antidoping Norge.   </a:t>
            </a:r>
          </a:p>
        </p:txBody>
      </p:sp>
    </p:spTree>
    <p:extLst>
      <p:ext uri="{BB962C8B-B14F-4D97-AF65-F5344CB8AC3E}">
        <p14:creationId xmlns:p14="http://schemas.microsoft.com/office/powerpoint/2010/main" val="29611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C4F6-8616-8BA7-6FCA-7D3C37A8A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descr="Magne Slørdahl-Norsk tekst">
            <a:hlinkClick r:id="" action="ppaction://media"/>
            <a:extLst>
              <a:ext uri="{FF2B5EF4-FFF2-40B4-BE49-F238E27FC236}">
                <a16:creationId xmlns:a16="http://schemas.microsoft.com/office/drawing/2014/main" id="{8698D5AA-0850-77AC-51A5-209D1A0334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AB713-496F-6DBC-35E5-CFF061551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1AB1B8B-3276-5FB5-6341-29E0F01D1319}"/>
              </a:ext>
            </a:extLst>
          </p:cNvPr>
          <p:cNvSpPr/>
          <p:nvPr/>
        </p:nvSpPr>
        <p:spPr>
          <a:xfrm rot="16200000">
            <a:off x="5033682" y="-5033683"/>
            <a:ext cx="2124635" cy="12192000"/>
          </a:xfrm>
          <a:prstGeom prst="rect">
            <a:avLst/>
          </a:prstGeom>
          <a:solidFill>
            <a:srgbClr val="003C4D"/>
          </a:solidFill>
          <a:ln w="0">
            <a:noFill/>
          </a:ln>
          <a:effectLst>
            <a:outerShdw blurRad="226862" dist="94233" dir="10869141" sx="96000" sy="96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3DAEBE6-D36F-5064-FEDD-6B8F778E604F}"/>
              </a:ext>
            </a:extLst>
          </p:cNvPr>
          <p:cNvSpPr txBox="1"/>
          <p:nvPr/>
        </p:nvSpPr>
        <p:spPr>
          <a:xfrm>
            <a:off x="657007" y="1340289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HVA MENER DU?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5163BBA-82D2-5C9F-E4DA-5C6169D81A07}"/>
              </a:ext>
            </a:extLst>
          </p:cNvPr>
          <p:cNvSpPr txBox="1"/>
          <p:nvPr/>
        </p:nvSpPr>
        <p:spPr>
          <a:xfrm>
            <a:off x="1511808" y="2733945"/>
            <a:ext cx="1002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Magne forsikrer: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«Noe av det første du mister som </a:t>
            </a:r>
            <a:r>
              <a:rPr lang="nb-NO" sz="1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dopingkontrollør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er alle illusjoner.»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Hvorfor tror du Magne beskriver det slik?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7C2EC85-994F-29F1-A808-85B37CC50DBD}"/>
              </a:ext>
            </a:extLst>
          </p:cNvPr>
          <p:cNvSpPr txBox="1"/>
          <p:nvPr/>
        </p:nvSpPr>
        <p:spPr>
          <a:xfrm>
            <a:off x="1511808" y="3468236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Magne motiveres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av arbeidet med å holde idretten ren. Hvilke egenskaper og verdier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synes du er viktig å inneha for en som skal jobbe som </a:t>
            </a:r>
            <a:r>
              <a:rPr lang="nb-NO" sz="1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dopingkontrollør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23820EA-9A36-F055-9A73-D4D463D52AD9}"/>
              </a:ext>
            </a:extLst>
          </p:cNvPr>
          <p:cNvSpPr txBox="1"/>
          <p:nvPr/>
        </p:nvSpPr>
        <p:spPr>
          <a:xfrm>
            <a:off x="1511808" y="4936818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Magne jobber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for å bygge troverdighet for utøverne i kontrollsituasjonen. Hvilke utfordringer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kan vi stå overfor hvis de som jobber med antidoping ikke har et godt verdigrunnlag?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529695C-5EF2-0109-79D6-954EFF8456DA}"/>
              </a:ext>
            </a:extLst>
          </p:cNvPr>
          <p:cNvSpPr txBox="1"/>
          <p:nvPr/>
        </p:nvSpPr>
        <p:spPr>
          <a:xfrm>
            <a:off x="1511808" y="4202527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Magne forklarer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at han vil holde en lav profil når han kommer til arenaen. Hvorfor tror du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det er viktig for dopingkontrollørene å ligge lavt, og at kontrollen skal være uanmeldt?</a:t>
            </a:r>
          </a:p>
        </p:txBody>
      </p:sp>
      <p:pic>
        <p:nvPicPr>
          <p:cNvPr id="15" name="Bilde 14" descr="Et bilde som inneholder skjermbilde, Grafikk, Fargerikt, design&#10;&#10;Automatisk generert beskrivelse">
            <a:extLst>
              <a:ext uri="{FF2B5EF4-FFF2-40B4-BE49-F238E27FC236}">
                <a16:creationId xmlns:a16="http://schemas.microsoft.com/office/drawing/2014/main" id="{DE900919-CDFA-0BA8-7C33-6C34E2D3D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494" y="5957298"/>
            <a:ext cx="1471706" cy="751290"/>
          </a:xfrm>
          <a:prstGeom prst="rect">
            <a:avLst/>
          </a:prstGeom>
        </p:spPr>
      </p:pic>
      <p:pic>
        <p:nvPicPr>
          <p:cNvPr id="3" name="Bilde 2" descr="Et bilde som inneholder Menneskeansikt, person, klær, mann&#10;&#10;Automatisk generert beskrivelse">
            <a:extLst>
              <a:ext uri="{FF2B5EF4-FFF2-40B4-BE49-F238E27FC236}">
                <a16:creationId xmlns:a16="http://schemas.microsoft.com/office/drawing/2014/main" id="{1D2F6CD6-09A2-BDD4-E6EC-A7C9D182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352" y="155217"/>
            <a:ext cx="3612748" cy="2032171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242346" dist="50800" dir="12900000" kx="195000" ky="145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13" name="Bilde 12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431DB4F8-2D4B-7886-E98A-CDB156B4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2733945"/>
            <a:ext cx="553998" cy="553998"/>
          </a:xfrm>
          <a:prstGeom prst="rect">
            <a:avLst/>
          </a:prstGeom>
        </p:spPr>
      </p:pic>
      <p:pic>
        <p:nvPicPr>
          <p:cNvPr id="14" name="Bilde 13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B4120B56-9BF1-5394-EF99-705C8960E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3468236"/>
            <a:ext cx="553998" cy="553998"/>
          </a:xfrm>
          <a:prstGeom prst="rect">
            <a:avLst/>
          </a:prstGeom>
        </p:spPr>
      </p:pic>
      <p:pic>
        <p:nvPicPr>
          <p:cNvPr id="17" name="Bilde 16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52E21059-434D-3967-CE7F-97D67FFBF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202527"/>
            <a:ext cx="553998" cy="553998"/>
          </a:xfrm>
          <a:prstGeom prst="rect">
            <a:avLst/>
          </a:prstGeom>
        </p:spPr>
      </p:pic>
      <p:pic>
        <p:nvPicPr>
          <p:cNvPr id="18" name="Bilde 17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CB32CDC7-BC89-0F2D-9106-29DD1F722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936818"/>
            <a:ext cx="553998" cy="553998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D24DAE8-0DA6-7978-0431-34D173120297}"/>
              </a:ext>
            </a:extLst>
          </p:cNvPr>
          <p:cNvSpPr txBox="1"/>
          <p:nvPr/>
        </p:nvSpPr>
        <p:spPr>
          <a:xfrm>
            <a:off x="657007" y="1052990"/>
            <a:ext cx="298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 HISTORIE</a:t>
            </a:r>
            <a:endParaRPr lang="nb-NO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0EA40-3BD7-D390-EFEA-D6380B430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snø, natur, Glasialt relieff&#10;&#10;Automatisk generert beskrivelse">
            <a:extLst>
              <a:ext uri="{FF2B5EF4-FFF2-40B4-BE49-F238E27FC236}">
                <a16:creationId xmlns:a16="http://schemas.microsoft.com/office/drawing/2014/main" id="{05077EB5-64DB-DB02-FA54-99513CC520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67" b="47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 descr="Et bilde som inneholder Font, tekst, Grafikk, skjermbilde&#10;&#10;Automatisk generert beskrivelse">
            <a:extLst>
              <a:ext uri="{FF2B5EF4-FFF2-40B4-BE49-F238E27FC236}">
                <a16:creationId xmlns:a16="http://schemas.microsoft.com/office/drawing/2014/main" id="{1FF3A34D-1960-0297-EF63-E52802AC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548" y="1878780"/>
            <a:ext cx="6944902" cy="3906507"/>
          </a:xfrm>
          <a:prstGeom prst="rect">
            <a:avLst/>
          </a:prstGeom>
        </p:spPr>
      </p:pic>
      <p:pic>
        <p:nvPicPr>
          <p:cNvPr id="10" name="Bilde 9" descr="Et bilde som inneholder skjermbilde, Grafikk, Font, design&#10;&#10;Automatisk generert beskrivelse">
            <a:extLst>
              <a:ext uri="{FF2B5EF4-FFF2-40B4-BE49-F238E27FC236}">
                <a16:creationId xmlns:a16="http://schemas.microsoft.com/office/drawing/2014/main" id="{E1BFEFB1-9E7F-8FDD-4527-445EA4E39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523" y="4979220"/>
            <a:ext cx="2390953" cy="16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80BAF-14B6-E3FB-7FDF-713DB9201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utendørs, natur, snø, sky&#10;&#10;Automatisk generert beskrivelse">
            <a:extLst>
              <a:ext uri="{FF2B5EF4-FFF2-40B4-BE49-F238E27FC236}">
                <a16:creationId xmlns:a16="http://schemas.microsoft.com/office/drawing/2014/main" id="{1F3EAA7F-47C7-362B-58D9-1126AE99E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53" b="40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B2126A3-763E-BCEB-2483-AA695C2CC825}"/>
              </a:ext>
            </a:extLst>
          </p:cNvPr>
          <p:cNvSpPr txBox="1"/>
          <p:nvPr/>
        </p:nvSpPr>
        <p:spPr>
          <a:xfrm>
            <a:off x="867319" y="1089044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HISTORIEN BAK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9AAEDFF-0F80-BD65-BCE5-ED77FA761DBD}"/>
              </a:ext>
            </a:extLst>
          </p:cNvPr>
          <p:cNvSpPr txBox="1"/>
          <p:nvPr/>
        </p:nvSpPr>
        <p:spPr>
          <a:xfrm>
            <a:off x="867319" y="1863865"/>
            <a:ext cx="7156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ti år siden kjørte vi holdningskampanjen Ærlig talt – med historier fra idrettsutøvere og andre som hadde kjent </a:t>
            </a:r>
            <a:r>
              <a:rPr lang="nb-NO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dopingtematikken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på kroppen. 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16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Nå har vi innhentet nye historier fra dopingdømte </a:t>
            </a:r>
            <a:r>
              <a:rPr lang="nb-NO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Max Hauke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og </a:t>
            </a:r>
            <a:r>
              <a:rPr lang="nb-NO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Therese </a:t>
            </a:r>
            <a:r>
              <a:rPr lang="nb-NO" sz="1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Johaug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treneren </a:t>
            </a:r>
            <a:r>
              <a:rPr lang="nb-NO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Trond Nystad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og kontrollør </a:t>
            </a:r>
            <a:r>
              <a:rPr lang="nb-NO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Magne Slørdahl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nb-NO" sz="16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Med sterke historier og tydelige stemmer håper vi kampanjen kan treffe bredt og utfordre til konkrete handlinger.</a:t>
            </a:r>
            <a:endParaRPr lang="nb-NO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Bilde 1" descr="Et bilde som inneholder Font, skjermbilde, Grafikk, tekst&#10;&#10;Automatisk generert beskrivelse">
            <a:extLst>
              <a:ext uri="{FF2B5EF4-FFF2-40B4-BE49-F238E27FC236}">
                <a16:creationId xmlns:a16="http://schemas.microsoft.com/office/drawing/2014/main" id="{05BE33DE-A9B0-3A6E-63CC-4E7585B3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669" y="5952564"/>
            <a:ext cx="1406428" cy="7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425B-D5BF-7389-E7D0-33532DFB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utendørs, natur, snø, sky&#10;&#10;Automatisk generert beskrivelse">
            <a:extLst>
              <a:ext uri="{FF2B5EF4-FFF2-40B4-BE49-F238E27FC236}">
                <a16:creationId xmlns:a16="http://schemas.microsoft.com/office/drawing/2014/main" id="{A9E29B80-5966-94C6-396A-0F2A824E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53" b="40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BFDF00A-2936-BDBA-7992-4EFFB19A4301}"/>
              </a:ext>
            </a:extLst>
          </p:cNvPr>
          <p:cNvSpPr txBox="1"/>
          <p:nvPr/>
        </p:nvSpPr>
        <p:spPr>
          <a:xfrm>
            <a:off x="867319" y="1092169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HVA MENER DU?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1F0F2F9-6137-47EB-CBF6-F06C36EC55B5}"/>
              </a:ext>
            </a:extLst>
          </p:cNvPr>
          <p:cNvSpPr txBox="1"/>
          <p:nvPr/>
        </p:nvSpPr>
        <p:spPr>
          <a:xfrm>
            <a:off x="864599" y="1866659"/>
            <a:ext cx="6836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rial" panose="020B0604020202020204" pitchFamily="34" charset="0"/>
              </a:rPr>
              <a:t>Med historiene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ønsker vi å inspirere idretten selv til å ta tak i eget antidopingarbeid, til å dele kunnskap og legge til rette for refleksjon. 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 mener det er viktig at vi i møte med både etablerte og kommende toppidrettsutøvere ikke tar en ren idrett for gitt. </a:t>
            </a:r>
          </a:p>
          <a:p>
            <a:pPr marL="285750" indent="-285750">
              <a:buFont typeface="Wingdings" pitchFamily="2" charset="2"/>
              <a:buChar char="§"/>
            </a:pPr>
            <a:endParaRPr lang="nb-NO" sz="16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nb-NO" sz="1600" dirty="0">
                <a:solidFill>
                  <a:schemeClr val="bg1"/>
                </a:solidFill>
                <a:latin typeface="Arial" panose="020B0604020202020204" pitchFamily="34" charset="0"/>
              </a:rPr>
              <a:t>Vi har utviklet et sett med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refleksjonsoppgaver til historiene våre </a:t>
            </a:r>
            <a:r>
              <a:rPr lang="nb-NO" sz="1600" dirty="0">
                <a:solidFill>
                  <a:schemeClr val="bg1"/>
                </a:solidFill>
                <a:latin typeface="Arial" panose="020B0604020202020204" pitchFamily="34" charset="0"/>
              </a:rPr>
              <a:t>– til bruk for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meningsutveksling i et klasserom eller blant en utøvergruppe.</a:t>
            </a:r>
          </a:p>
          <a:p>
            <a:endParaRPr lang="nb-NO" sz="16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0CD97B6-2086-B9B3-FE99-EC6AD7100890}"/>
              </a:ext>
            </a:extLst>
          </p:cNvPr>
          <p:cNvSpPr/>
          <p:nvPr/>
        </p:nvSpPr>
        <p:spPr>
          <a:xfrm>
            <a:off x="8906256" y="0"/>
            <a:ext cx="3285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outerShdw blurRad="226862" dist="94233" dir="10869141" sx="96000" sy="96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 descr="Et bilde som inneholder skjermbilde, Grafikk, Rektangel, design&#10;&#10;Automatisk generert beskrivelse">
            <a:extLst>
              <a:ext uri="{FF2B5EF4-FFF2-40B4-BE49-F238E27FC236}">
                <a16:creationId xmlns:a16="http://schemas.microsoft.com/office/drawing/2014/main" id="{532A1909-FFE2-9807-D5D3-35DE15E99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970" y="193362"/>
            <a:ext cx="3475831" cy="2443944"/>
          </a:xfrm>
          <a:prstGeom prst="rect">
            <a:avLst/>
          </a:prstGeom>
        </p:spPr>
      </p:pic>
      <p:pic>
        <p:nvPicPr>
          <p:cNvPr id="9" name="Bilde 8" descr="Et bilde som inneholder skjermbilde, Fargerikt, design&#10;&#10;Automatisk generert beskrivelse">
            <a:extLst>
              <a:ext uri="{FF2B5EF4-FFF2-40B4-BE49-F238E27FC236}">
                <a16:creationId xmlns:a16="http://schemas.microsoft.com/office/drawing/2014/main" id="{20AEA09E-BA89-0675-C09B-4D9A9E506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898" y="2410498"/>
            <a:ext cx="1107971" cy="1220646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2390DADF-8373-78DB-F8AD-D0620CD74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4414" y="4116716"/>
            <a:ext cx="1792940" cy="107856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26F6E61-7A5F-57B4-ADD1-B5BA8AAC3B6B}"/>
              </a:ext>
            </a:extLst>
          </p:cNvPr>
          <p:cNvSpPr txBox="1"/>
          <p:nvPr/>
        </p:nvSpPr>
        <p:spPr>
          <a:xfrm>
            <a:off x="9332260" y="5762082"/>
            <a:ext cx="267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i="1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Ærlig talt gjennomføres i samarbeid med FIS og Ski-VM 2025.</a:t>
            </a:r>
            <a:endParaRPr lang="nb-NO" sz="12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nb-NO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2E66-1734-26C5-71A7-DB8EBF7B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Menneskeansikt, person, øyebryn, Panne&#10;&#10;Automatisk generert beskrivelse">
            <a:extLst>
              <a:ext uri="{FF2B5EF4-FFF2-40B4-BE49-F238E27FC236}">
                <a16:creationId xmlns:a16="http://schemas.microsoft.com/office/drawing/2014/main" id="{981BF9B6-9C8C-3E0F-698B-8CD24701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B3E748D-72AC-F903-2F35-20F875CEF42A}"/>
              </a:ext>
            </a:extLst>
          </p:cNvPr>
          <p:cNvSpPr txBox="1"/>
          <p:nvPr/>
        </p:nvSpPr>
        <p:spPr>
          <a:xfrm>
            <a:off x="755724" y="2890391"/>
            <a:ext cx="5340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MAX HAUKE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ble bokstavelig talt tatt på senga som juksemaker, midt i VM-byen Seefeld i 2019. Østerrikeren jaktet suksess på hjemmebane. I stedet ble det en avskjed med toppidretten i skam.</a:t>
            </a:r>
          </a:p>
        </p:txBody>
      </p:sp>
    </p:spTree>
    <p:extLst>
      <p:ext uri="{BB962C8B-B14F-4D97-AF65-F5344CB8AC3E}">
        <p14:creationId xmlns:p14="http://schemas.microsoft.com/office/powerpoint/2010/main" val="6250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E714-3F22-21FE-0A98-67065F812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descr="Max Hauke-Norsk tekst">
            <a:hlinkClick r:id="" action="ppaction://media"/>
            <a:extLst>
              <a:ext uri="{FF2B5EF4-FFF2-40B4-BE49-F238E27FC236}">
                <a16:creationId xmlns:a16="http://schemas.microsoft.com/office/drawing/2014/main" id="{982DABF1-84A0-14BE-3305-E0CB9A22C2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3B62E-73D3-0074-2F45-8AC34B40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CA0DC2B-92C8-4AFB-2CB7-DE8DE4314829}"/>
              </a:ext>
            </a:extLst>
          </p:cNvPr>
          <p:cNvSpPr/>
          <p:nvPr/>
        </p:nvSpPr>
        <p:spPr>
          <a:xfrm rot="16200000">
            <a:off x="5043010" y="-5043010"/>
            <a:ext cx="2105980" cy="12192000"/>
          </a:xfrm>
          <a:prstGeom prst="rect">
            <a:avLst/>
          </a:prstGeom>
          <a:solidFill>
            <a:srgbClr val="003C4D"/>
          </a:solidFill>
          <a:ln w="0">
            <a:noFill/>
          </a:ln>
          <a:effectLst>
            <a:outerShdw blurRad="226862" dist="94233" dir="10869141" sx="96000" sy="96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E8B0B48-CC4D-1F62-A537-C529F72EA43A}"/>
              </a:ext>
            </a:extLst>
          </p:cNvPr>
          <p:cNvSpPr txBox="1"/>
          <p:nvPr/>
        </p:nvSpPr>
        <p:spPr>
          <a:xfrm>
            <a:off x="657007" y="1340289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HVA MENER DU?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3C9A9DE-BE8B-EB93-D7A4-BC8F7BC5751B}"/>
              </a:ext>
            </a:extLst>
          </p:cNvPr>
          <p:cNvSpPr txBox="1"/>
          <p:nvPr/>
        </p:nvSpPr>
        <p:spPr>
          <a:xfrm>
            <a:off x="1511808" y="2733945"/>
            <a:ext cx="1002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Max setter ord </a:t>
            </a:r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på følelsene han satt med da han ble tatt på fersken under VM i Seefeld. Et stress, </a:t>
            </a:r>
          </a:p>
          <a:p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men samtidig lettelse over at det er over. Hvorfor tror du Max har så motstridende følelser i en slik situasjon?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F18502C-0C48-8F09-4975-A9793FE619D1}"/>
              </a:ext>
            </a:extLst>
          </p:cNvPr>
          <p:cNvSpPr txBox="1"/>
          <p:nvPr/>
        </p:nvSpPr>
        <p:spPr>
          <a:xfrm>
            <a:off x="1511808" y="3468236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Max nevner </a:t>
            </a:r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nb-NO" sz="15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toxic</a:t>
            </a:r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talk» i samtaler med utøvere og støtteapparat. Hva kan være eksempler på giftig prat </a:t>
            </a:r>
          </a:p>
          <a:p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 ditt idrettsmiljø? Hvorfor tror du Max mener giftig prat endrer utøveres holdning til doping?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03CEE1E-802D-FA8B-B44D-E136E2B1CF7C}"/>
              </a:ext>
            </a:extLst>
          </p:cNvPr>
          <p:cNvSpPr txBox="1"/>
          <p:nvPr/>
        </p:nvSpPr>
        <p:spPr>
          <a:xfrm>
            <a:off x="1511808" y="4936818"/>
            <a:ext cx="9355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Max beskriver </a:t>
            </a:r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hvordan han fikk nummeret til en lege som kunne hjelpe han (med å dope seg). </a:t>
            </a:r>
          </a:p>
          <a:p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Se for deg at det er du som mottar nummeret til legen. Hvilke verdier er viktige for deg i idretten, </a:t>
            </a:r>
          </a:p>
          <a:p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og hvordan ville disse verdiene påvirket deg i valget om å ringe legen eller ikke?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84466B2-936A-9647-5298-9F0F8AEAD67C}"/>
              </a:ext>
            </a:extLst>
          </p:cNvPr>
          <p:cNvSpPr txBox="1"/>
          <p:nvPr/>
        </p:nvSpPr>
        <p:spPr>
          <a:xfrm>
            <a:off x="1511808" y="4202527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Max mener </a:t>
            </a:r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at den beste måten å forhindre doping, er å skape et trygt og godt miljø for utøverne. </a:t>
            </a:r>
          </a:p>
          <a:p>
            <a:r>
              <a:rPr lang="nb-NO" sz="15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Hva er et godt miljø for deg, og hvordan skaper man det?</a:t>
            </a:r>
          </a:p>
        </p:txBody>
      </p:sp>
      <p:pic>
        <p:nvPicPr>
          <p:cNvPr id="15" name="Bilde 14" descr="Et bilde som inneholder skjermbilde, Grafikk, Fargerikt, design&#10;&#10;Automatisk generert beskrivelse">
            <a:extLst>
              <a:ext uri="{FF2B5EF4-FFF2-40B4-BE49-F238E27FC236}">
                <a16:creationId xmlns:a16="http://schemas.microsoft.com/office/drawing/2014/main" id="{C4F002EC-DAB2-6832-7D55-E1A71382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494" y="5957298"/>
            <a:ext cx="1471706" cy="751290"/>
          </a:xfrm>
          <a:prstGeom prst="rect">
            <a:avLst/>
          </a:prstGeom>
        </p:spPr>
      </p:pic>
      <p:pic>
        <p:nvPicPr>
          <p:cNvPr id="16" name="Bilde 15" descr="Et bilde som inneholder Menneskeansikt, person, øyebryn, Panne&#10;&#10;Automatisk generert beskrivelse">
            <a:extLst>
              <a:ext uri="{FF2B5EF4-FFF2-40B4-BE49-F238E27FC236}">
                <a16:creationId xmlns:a16="http://schemas.microsoft.com/office/drawing/2014/main" id="{5A85EEB0-0755-3A6F-9E10-2F55BE19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83" y="171055"/>
            <a:ext cx="3743964" cy="2105980"/>
          </a:xfrm>
          <a:prstGeom prst="rect">
            <a:avLst/>
          </a:prstGeom>
          <a:solidFill>
            <a:srgbClr val="FFFFFF">
              <a:shade val="85000"/>
            </a:srgbClr>
          </a:solidFill>
          <a:ln w="146050" cap="sq">
            <a:solidFill>
              <a:schemeClr val="bg1"/>
            </a:solidFill>
            <a:miter lim="800000"/>
          </a:ln>
          <a:effectLst>
            <a:outerShdw blurRad="252487" dist="50901" dir="12900000" sx="100127" sy="100127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17" name="Bilde 16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2628DF5B-9F27-AA5E-D374-74FFFF498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2733945"/>
            <a:ext cx="553998" cy="553998"/>
          </a:xfrm>
          <a:prstGeom prst="rect">
            <a:avLst/>
          </a:prstGeom>
        </p:spPr>
      </p:pic>
      <p:pic>
        <p:nvPicPr>
          <p:cNvPr id="18" name="Bilde 17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29B9981F-499D-D438-C13A-F430539D7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3468236"/>
            <a:ext cx="553998" cy="553998"/>
          </a:xfrm>
          <a:prstGeom prst="rect">
            <a:avLst/>
          </a:prstGeom>
        </p:spPr>
      </p:pic>
      <p:pic>
        <p:nvPicPr>
          <p:cNvPr id="19" name="Bilde 18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9056C3F5-E9B1-5CE3-6402-3D1590DD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202527"/>
            <a:ext cx="553998" cy="553998"/>
          </a:xfrm>
          <a:prstGeom prst="rect">
            <a:avLst/>
          </a:prstGeom>
        </p:spPr>
      </p:pic>
      <p:pic>
        <p:nvPicPr>
          <p:cNvPr id="20" name="Bilde 19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D81E0E62-DEAF-2D2B-C52E-887A5D536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936818"/>
            <a:ext cx="553998" cy="553998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2102E3B-3D50-D9FA-33DD-A8BA72E1122F}"/>
              </a:ext>
            </a:extLst>
          </p:cNvPr>
          <p:cNvSpPr txBox="1"/>
          <p:nvPr/>
        </p:nvSpPr>
        <p:spPr>
          <a:xfrm>
            <a:off x="657007" y="1052990"/>
            <a:ext cx="298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MAX´ HISTORIE</a:t>
            </a:r>
            <a:endParaRPr lang="nb-NO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B171D-918D-D844-56C1-F5327C90F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Menneskeansikt, mann, Skjegg&#10;&#10;Automatisk generert beskrivelse">
            <a:extLst>
              <a:ext uri="{FF2B5EF4-FFF2-40B4-BE49-F238E27FC236}">
                <a16:creationId xmlns:a16="http://schemas.microsoft.com/office/drawing/2014/main" id="{E253636E-6C4B-0808-89A1-A1D21EE6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1" t="3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168F531-6C0F-4B2E-8E57-98D1CD8CA73F}"/>
              </a:ext>
            </a:extLst>
          </p:cNvPr>
          <p:cNvSpPr txBox="1"/>
          <p:nvPr/>
        </p:nvSpPr>
        <p:spPr>
          <a:xfrm>
            <a:off x="7168357" y="2890391"/>
            <a:ext cx="4919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TROND NYSTAD </a:t>
            </a:r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var nordmannen som ble hentet til Østerrike for å skape VM-suksess på hjemmebane i 2019. Det ble tidenes nedtur </a:t>
            </a:r>
          </a:p>
          <a:p>
            <a:r>
              <a:rPr lang="nb-NO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 han skjønte at han var sviktet av sine egne.</a:t>
            </a:r>
          </a:p>
        </p:txBody>
      </p:sp>
    </p:spTree>
    <p:extLst>
      <p:ext uri="{BB962C8B-B14F-4D97-AF65-F5344CB8AC3E}">
        <p14:creationId xmlns:p14="http://schemas.microsoft.com/office/powerpoint/2010/main" val="6932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59F7-15E4-CB26-D6B4-6658112EE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 på Internett 4" descr="Trond Nystad-Norsk tekst">
            <a:hlinkClick r:id="" action="ppaction://media"/>
            <a:extLst>
              <a:ext uri="{FF2B5EF4-FFF2-40B4-BE49-F238E27FC236}">
                <a16:creationId xmlns:a16="http://schemas.microsoft.com/office/drawing/2014/main" id="{94279963-F2A0-CE07-870D-425009896C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A024-6B1A-FE72-A424-A0ED3B6A2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FA9366F-E14F-FC9A-3416-FF1347C3EBD2}"/>
              </a:ext>
            </a:extLst>
          </p:cNvPr>
          <p:cNvSpPr/>
          <p:nvPr/>
        </p:nvSpPr>
        <p:spPr>
          <a:xfrm rot="16200000">
            <a:off x="5027272" y="-5027272"/>
            <a:ext cx="2137457" cy="12192000"/>
          </a:xfrm>
          <a:prstGeom prst="rect">
            <a:avLst/>
          </a:prstGeom>
          <a:solidFill>
            <a:srgbClr val="003C4D"/>
          </a:solidFill>
          <a:ln w="0">
            <a:noFill/>
          </a:ln>
          <a:effectLst>
            <a:outerShdw blurRad="226862" dist="94233" dir="10869141" sx="96000" sy="96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A12BA27-1D88-AE32-64DC-8A4026CA1CD4}"/>
              </a:ext>
            </a:extLst>
          </p:cNvPr>
          <p:cNvSpPr txBox="1"/>
          <p:nvPr/>
        </p:nvSpPr>
        <p:spPr>
          <a:xfrm>
            <a:off x="657007" y="1343017"/>
            <a:ext cx="618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HVA MENER DU?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1B9CA2C-0143-A6E0-C8CF-B78002742FEE}"/>
              </a:ext>
            </a:extLst>
          </p:cNvPr>
          <p:cNvSpPr txBox="1"/>
          <p:nvPr/>
        </p:nvSpPr>
        <p:spPr>
          <a:xfrm>
            <a:off x="1511808" y="2733945"/>
            <a:ext cx="10023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Trond forteller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at han visste at kulturen i idretten i Østerrike var annerledes enn i Norge.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Hva tror du skiller idrettskulturen i Norge fra idrettskulturer i enkelte andre land – og hvorfor?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E6319D9-58C9-605C-9975-17DA3A09E4D4}"/>
              </a:ext>
            </a:extLst>
          </p:cNvPr>
          <p:cNvSpPr txBox="1"/>
          <p:nvPr/>
        </p:nvSpPr>
        <p:spPr>
          <a:xfrm>
            <a:off x="1511808" y="3468236"/>
            <a:ext cx="9355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Trond mottok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en telefon rett før VM-rennet, med beskjed om noen av hans utøvere var tatt i doping.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Hvilke følelser ville du kjent på hvis du fikk beskjed om at utøvere som du har trent, har brukt doping?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E8D5994-B286-287A-6E94-B7696F62D657}"/>
              </a:ext>
            </a:extLst>
          </p:cNvPr>
          <p:cNvSpPr txBox="1"/>
          <p:nvPr/>
        </p:nvSpPr>
        <p:spPr>
          <a:xfrm>
            <a:off x="1511808" y="4936818"/>
            <a:ext cx="9355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Trond uttrykker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at «Idretten er kanskje den viktigste arenaen i livets skole». </a:t>
            </a:r>
          </a:p>
          <a:p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Hvilken lærdom og erfaring kan vi ta med oss fra idretten og inn i andre deler av livet?</a:t>
            </a:r>
          </a:p>
          <a:p>
            <a:endParaRPr lang="nb-NO" sz="1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16A910F-E320-B482-B2E1-AB7CE8AD1D30}"/>
              </a:ext>
            </a:extLst>
          </p:cNvPr>
          <p:cNvSpPr txBox="1"/>
          <p:nvPr/>
        </p:nvSpPr>
        <p:spPr>
          <a:xfrm>
            <a:off x="1511807" y="4202527"/>
            <a:ext cx="9604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Trond uttaler: </a:t>
            </a:r>
            <a:r>
              <a:rPr lang="nb-NO" sz="1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«Jeg trodde jeg kunne forandre kulturen alene». Hva må til for å endre kulturen i et idrettsmiljø eller treningsgruppe? Og hvorfor tror du at enkelte ikke trodde på Trond når han holdt foredrag om trening?</a:t>
            </a:r>
          </a:p>
        </p:txBody>
      </p:sp>
      <p:pic>
        <p:nvPicPr>
          <p:cNvPr id="15" name="Bilde 14" descr="Et bilde som inneholder skjermbilde, Grafikk, Fargerikt, design&#10;&#10;Automatisk generert beskrivelse">
            <a:extLst>
              <a:ext uri="{FF2B5EF4-FFF2-40B4-BE49-F238E27FC236}">
                <a16:creationId xmlns:a16="http://schemas.microsoft.com/office/drawing/2014/main" id="{41B2DF3A-F6B3-49D5-3193-227146189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494" y="5957298"/>
            <a:ext cx="1471706" cy="751290"/>
          </a:xfrm>
          <a:prstGeom prst="rect">
            <a:avLst/>
          </a:prstGeom>
        </p:spPr>
      </p:pic>
      <p:pic>
        <p:nvPicPr>
          <p:cNvPr id="13" name="Bilde 12" descr="Et bilde som inneholder person, Menneskeansikt, mann, Skjegg&#10;&#10;Automatisk generert beskrivelse">
            <a:extLst>
              <a:ext uri="{FF2B5EF4-FFF2-40B4-BE49-F238E27FC236}">
                <a16:creationId xmlns:a16="http://schemas.microsoft.com/office/drawing/2014/main" id="{055D64AF-D0E0-EC70-DC3A-4C7AFAD20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81" y="157505"/>
            <a:ext cx="3799928" cy="2137459"/>
          </a:xfrm>
          <a:prstGeom prst="rect">
            <a:avLst/>
          </a:prstGeom>
          <a:solidFill>
            <a:srgbClr val="FFFFFF">
              <a:shade val="85000"/>
            </a:srgbClr>
          </a:solidFill>
          <a:ln w="152400" cap="sq">
            <a:solidFill>
              <a:srgbClr val="FFFFFF"/>
            </a:solidFill>
            <a:miter lim="800000"/>
          </a:ln>
          <a:effectLst>
            <a:outerShdw blurRad="2413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>
            <a:bevelT w="0" h="0"/>
            <a:contourClr>
              <a:srgbClr val="969696"/>
            </a:contourClr>
          </a:sp3d>
        </p:spPr>
      </p:pic>
      <p:pic>
        <p:nvPicPr>
          <p:cNvPr id="17" name="Bilde 16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7F9B7574-4C9D-71A0-2ADD-E9C58EAEB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2733945"/>
            <a:ext cx="553998" cy="553998"/>
          </a:xfrm>
          <a:prstGeom prst="rect">
            <a:avLst/>
          </a:prstGeom>
        </p:spPr>
      </p:pic>
      <p:pic>
        <p:nvPicPr>
          <p:cNvPr id="18" name="Bilde 17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0D4EAA96-DB61-39A2-1027-5BE90275A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3468236"/>
            <a:ext cx="553998" cy="553998"/>
          </a:xfrm>
          <a:prstGeom prst="rect">
            <a:avLst/>
          </a:prstGeom>
        </p:spPr>
      </p:pic>
      <p:pic>
        <p:nvPicPr>
          <p:cNvPr id="19" name="Bilde 18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842D763F-5E03-532D-C094-D24822F6D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202527"/>
            <a:ext cx="553998" cy="553998"/>
          </a:xfrm>
          <a:prstGeom prst="rect">
            <a:avLst/>
          </a:prstGeom>
        </p:spPr>
      </p:pic>
      <p:pic>
        <p:nvPicPr>
          <p:cNvPr id="20" name="Bilde 19" descr="Et bilde som inneholder skjermbilde, Grafikk, line, design&#10;&#10;Automatisk generert beskrivelse">
            <a:extLst>
              <a:ext uri="{FF2B5EF4-FFF2-40B4-BE49-F238E27FC236}">
                <a16:creationId xmlns:a16="http://schemas.microsoft.com/office/drawing/2014/main" id="{97AD59AB-F797-683D-D8A1-9B716C760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7" y="4936818"/>
            <a:ext cx="553998" cy="553998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B052FCD-EDE6-5798-1CD4-94E3BB877E04}"/>
              </a:ext>
            </a:extLst>
          </p:cNvPr>
          <p:cNvSpPr txBox="1"/>
          <p:nvPr/>
        </p:nvSpPr>
        <p:spPr>
          <a:xfrm>
            <a:off x="657007" y="1052990"/>
            <a:ext cx="298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TRONDS HISTORIE</a:t>
            </a:r>
            <a:endParaRPr lang="nb-NO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908</Words>
  <Application>Microsoft Office PowerPoint</Application>
  <PresentationFormat>Widescreen</PresentationFormat>
  <Paragraphs>62</Paragraphs>
  <Slides>16</Slides>
  <Notes>3</Notes>
  <HiddenSlides>0</HiddenSlides>
  <MMClips>4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Erik Andersen</dc:creator>
  <cp:lastModifiedBy>Siri Bynke</cp:lastModifiedBy>
  <cp:revision>37</cp:revision>
  <dcterms:created xsi:type="dcterms:W3CDTF">2024-10-30T10:22:58Z</dcterms:created>
  <dcterms:modified xsi:type="dcterms:W3CDTF">2025-05-23T09:00:15Z</dcterms:modified>
</cp:coreProperties>
</file>